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3" r:id="rId3"/>
    <p:sldId id="275" r:id="rId4"/>
    <p:sldId id="277" r:id="rId5"/>
    <p:sldId id="278" r:id="rId6"/>
    <p:sldId id="267" r:id="rId7"/>
    <p:sldId id="271" r:id="rId8"/>
    <p:sldId id="279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8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E31FF4-F4B3-47E6-BB14-265764C24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A2E9B9-9F8C-4C5C-AD3A-8361AB7EE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8801CAB-39C8-4A3C-8B3B-5CAE9989C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A646-A1B6-4631-BBA9-86C73883F990}" type="datetimeFigureOut">
              <a:rPr lang="sv-SE" smtClean="0"/>
              <a:t>2024-01-16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782E9B9-FEBE-4C9B-A151-547CD622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77E733E-3375-4957-9823-16244149D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E822-E925-4BA2-AC83-EAD5672AF3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5709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A81AAB-9DDA-4483-93A1-209B21432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B8F4BDB-7674-49B5-905D-8113A8E8E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026824E-06FA-413D-8F74-CA1B02DED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A646-A1B6-4631-BBA9-86C73883F990}" type="datetimeFigureOut">
              <a:rPr lang="sv-SE" smtClean="0"/>
              <a:t>2024-01-16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4248BF3-C289-473B-B866-5ECC23308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CC1929-2697-4AE6-8187-DD110E35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E822-E925-4BA2-AC83-EAD5672AF3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384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9227123-19D6-448F-9CFF-6FA078100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96A9686-02D6-4086-BCD4-AC2515774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F2E1D1F-E4D8-448B-B246-D52DA30E6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A646-A1B6-4631-BBA9-86C73883F990}" type="datetimeFigureOut">
              <a:rPr lang="sv-SE" smtClean="0"/>
              <a:t>2024-01-16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A61807-D001-45AD-B5A1-0DB97CAC4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1349485-DFA5-46A6-A5C5-3D2ACEAFB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E822-E925-4BA2-AC83-EAD5672AF3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429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33EE90-EF47-4F2F-849E-054F9600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EA98100-1F3A-4FF1-BB2C-55251F52D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0E04272-D92D-44F2-A49A-DF5A1ECA1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A646-A1B6-4631-BBA9-86C73883F990}" type="datetimeFigureOut">
              <a:rPr lang="sv-SE" smtClean="0"/>
              <a:t>2024-01-16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815E4BD-A6AE-47A1-8E93-67D5729FD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B338CB-3C6F-4482-BF69-368E7FBE3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E822-E925-4BA2-AC83-EAD5672AF3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729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C34DD3-6184-4D8E-8242-FFECEE77A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650DE9A-DA9F-4AFC-92D0-55E062D57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B743C76-A673-4620-8BD1-C1746477C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A646-A1B6-4631-BBA9-86C73883F990}" type="datetimeFigureOut">
              <a:rPr lang="sv-SE" smtClean="0"/>
              <a:t>2024-01-16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7624E80-C2E3-43B1-9352-55877F186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38BB02D-8AE7-4BB1-868B-6E06974A0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E822-E925-4BA2-AC83-EAD5672AF3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013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001B4F-50D5-49EA-9E95-2083A4B42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46F204-5F03-406D-AA8B-B3953ED67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7BD16B2-4065-4A68-A848-D4F2CD3F6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44BDBFF-65DF-419F-B9C7-B9EBABF35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A646-A1B6-4631-BBA9-86C73883F990}" type="datetimeFigureOut">
              <a:rPr lang="sv-SE" smtClean="0"/>
              <a:t>2024-01-16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4E88824-4510-48C3-B85D-BD1ADD090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3D28EA1-3DF0-4574-92DA-BBA573EAF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E822-E925-4BA2-AC83-EAD5672AF3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643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542123-67A0-43CC-8416-38E9ACB6B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D7A266C-4E3A-4320-8EAA-A84F42A8B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CA17375-3949-4AB0-8A98-C3718A5E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225A988-5E6B-4D20-A695-81F968705B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52F1262-05D6-493B-948A-78F46B9A7F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CEF8005-02D2-4882-B100-AA84F2A4E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A646-A1B6-4631-BBA9-86C73883F990}" type="datetimeFigureOut">
              <a:rPr lang="sv-SE" smtClean="0"/>
              <a:t>2024-01-16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F20F7FE-D44B-4308-8437-2CADE98FD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21B46D-E4CB-462F-B1FF-594BB1BC9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E822-E925-4BA2-AC83-EAD5672AF3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893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FD78FC-5B11-4877-9B89-02580DB3A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DFDAE71-DA4F-4F6D-8836-708D9EE17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A646-A1B6-4631-BBA9-86C73883F990}" type="datetimeFigureOut">
              <a:rPr lang="sv-SE" smtClean="0"/>
              <a:t>2024-01-16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332F42A-338F-433D-8E34-ACC11294F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5E5D34-832F-4745-9AC0-C6CFFEBBE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E822-E925-4BA2-AC83-EAD5672AF3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5090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C8ADDEC-7BD3-485F-91F5-ECDEA3D36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A646-A1B6-4631-BBA9-86C73883F990}" type="datetimeFigureOut">
              <a:rPr lang="sv-SE" smtClean="0"/>
              <a:t>2024-01-16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2D63EED-96E2-44BD-9035-C22C619B0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0F5DD0B-EAA4-40E2-B0D8-3AB1209CC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E822-E925-4BA2-AC83-EAD5672AF3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5984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131261-C241-4273-AAA5-652857789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610C861-22F6-4989-A928-96FEB8421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3F5376E-75FD-4745-99AB-716E1434D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0F38159-1264-41DE-B849-F13E9A058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A646-A1B6-4631-BBA9-86C73883F990}" type="datetimeFigureOut">
              <a:rPr lang="sv-SE" smtClean="0"/>
              <a:t>2024-01-16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5406BF0-08E8-45BF-A77F-7DBC89069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3539317-C5A3-4548-8B3C-B22B8243B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E822-E925-4BA2-AC83-EAD5672AF3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2852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AC5331-19A2-475D-BB62-1B41F4215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9A0C9AC-A48C-432F-B528-E6E5A17E10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18F3293-0722-4CA2-BC2E-FE27A97B0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2E690FD-9F0D-4571-8FC1-26A1078FB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A646-A1B6-4631-BBA9-86C73883F990}" type="datetimeFigureOut">
              <a:rPr lang="sv-SE" smtClean="0"/>
              <a:t>2024-01-16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BE03F09-B168-4D69-9861-84D41813A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3B22D16-307E-4C49-BB21-43561403A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E822-E925-4BA2-AC83-EAD5672AF3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523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002DF35-1C11-4285-A745-ADDFE6668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6E0798F-EEC2-457F-AEA8-2CD26E66C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A28A56-4E46-4C6A-95AA-ADAECC20A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2A646-A1B6-4631-BBA9-86C73883F990}" type="datetimeFigureOut">
              <a:rPr lang="sv-SE" smtClean="0"/>
              <a:t>2024-01-16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AB12DD3-DF41-4068-A3F1-C6EA79A70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F73567-2817-463D-BB5D-E2668695B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2E822-E925-4BA2-AC83-EAD5672AF3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107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EB2385-0932-4742-AD46-7B2F0EFE76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InfCareHIV</a:t>
            </a:r>
            <a:r>
              <a:rPr lang="sv-SE" dirty="0"/>
              <a:t> Guide</a:t>
            </a:r>
            <a:br>
              <a:rPr lang="sv-SE" dirty="0"/>
            </a:br>
            <a:r>
              <a:rPr lang="sv-SE" dirty="0"/>
              <a:t>Graviditet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DBB0007-7A31-4972-9D9F-8BDC70B109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9531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760DE37-C0D9-5607-1527-E6999D4A6E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5" t="55387" r="8040" b="25223"/>
          <a:stretch/>
        </p:blipFill>
        <p:spPr>
          <a:xfrm>
            <a:off x="122135" y="474240"/>
            <a:ext cx="8465662" cy="144632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12CA3E4F-4434-4E1C-A964-B8E287204FD2}"/>
              </a:ext>
            </a:extLst>
          </p:cNvPr>
          <p:cNvSpPr txBox="1"/>
          <p:nvPr/>
        </p:nvSpPr>
        <p:spPr>
          <a:xfrm>
            <a:off x="122135" y="0"/>
            <a:ext cx="3154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Basdata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A6C0D02-B44E-353D-9796-14AD16BF12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73" t="40350" r="21983" b="51476"/>
          <a:stretch/>
        </p:blipFill>
        <p:spPr>
          <a:xfrm>
            <a:off x="122136" y="2116321"/>
            <a:ext cx="8809830" cy="672037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409EEFCD-B5A3-A99E-16A1-61237B7C9BE4}"/>
              </a:ext>
            </a:extLst>
          </p:cNvPr>
          <p:cNvCxnSpPr>
            <a:cxnSpLocks/>
          </p:cNvCxnSpPr>
          <p:nvPr/>
        </p:nvCxnSpPr>
        <p:spPr>
          <a:xfrm flipH="1">
            <a:off x="8227022" y="1052738"/>
            <a:ext cx="169433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1F17CE0D-382C-73E0-8C35-0C2BA8CE7DB9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7500730" y="2631489"/>
            <a:ext cx="2420624" cy="3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762C3749-2714-C5A5-0D8E-652ED5F4A5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08" t="24404" r="7459" b="15201"/>
          <a:stretch/>
        </p:blipFill>
        <p:spPr>
          <a:xfrm>
            <a:off x="122135" y="3429000"/>
            <a:ext cx="9048369" cy="338593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2" name="textruta 21">
            <a:extLst>
              <a:ext uri="{FF2B5EF4-FFF2-40B4-BE49-F238E27FC236}">
                <a16:creationId xmlns:a16="http://schemas.microsoft.com/office/drawing/2014/main" id="{1C954948-D3B4-CCC7-2D52-61F0DB74EA62}"/>
              </a:ext>
            </a:extLst>
          </p:cNvPr>
          <p:cNvSpPr txBox="1"/>
          <p:nvPr/>
        </p:nvSpPr>
        <p:spPr>
          <a:xfrm>
            <a:off x="9921354" y="230832"/>
            <a:ext cx="2198652" cy="48013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Då en patient är gravid klickar man i Pågående i rutan för Graviditet på Basdatasidan. (glöm inte klicka på Spara)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Då kommer det skapas en ny Sida som heter Gravid….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…som ser ut så här.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cxnSp>
        <p:nvCxnSpPr>
          <p:cNvPr id="26" name="Rak pilkoppling 25">
            <a:extLst>
              <a:ext uri="{FF2B5EF4-FFF2-40B4-BE49-F238E27FC236}">
                <a16:creationId xmlns:a16="http://schemas.microsoft.com/office/drawing/2014/main" id="{E2696EA2-F3AF-7DC6-7028-FCDB5A875DB1}"/>
              </a:ext>
            </a:extLst>
          </p:cNvPr>
          <p:cNvCxnSpPr/>
          <p:nvPr/>
        </p:nvCxnSpPr>
        <p:spPr>
          <a:xfrm flipH="1">
            <a:off x="8772939" y="3935896"/>
            <a:ext cx="114841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ruta 26">
            <a:extLst>
              <a:ext uri="{FF2B5EF4-FFF2-40B4-BE49-F238E27FC236}">
                <a16:creationId xmlns:a16="http://schemas.microsoft.com/office/drawing/2014/main" id="{F89FF35A-77BC-685A-7DA4-503CB3D7743D}"/>
              </a:ext>
            </a:extLst>
          </p:cNvPr>
          <p:cNvSpPr txBox="1"/>
          <p:nvPr/>
        </p:nvSpPr>
        <p:spPr>
          <a:xfrm>
            <a:off x="122135" y="2920453"/>
            <a:ext cx="1958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Gravid</a:t>
            </a:r>
          </a:p>
        </p:txBody>
      </p:sp>
    </p:spTree>
    <p:extLst>
      <p:ext uri="{BB962C8B-B14F-4D97-AF65-F5344CB8AC3E}">
        <p14:creationId xmlns:p14="http://schemas.microsoft.com/office/powerpoint/2010/main" val="712083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CE7E1FE-FA5E-FCE0-A340-3C1A7B65DB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2" t="24915" r="45652" b="15732"/>
          <a:stretch/>
        </p:blipFill>
        <p:spPr>
          <a:xfrm>
            <a:off x="424071" y="669234"/>
            <a:ext cx="6029738" cy="406841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0DE80E3-06D0-85CB-C8E0-D4DCF6BB42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79" t="52368" r="45000" b="16312"/>
          <a:stretch/>
        </p:blipFill>
        <p:spPr>
          <a:xfrm>
            <a:off x="1417984" y="4416287"/>
            <a:ext cx="5062330" cy="2146852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4837481F-E22B-5FE5-A655-5B647A866364}"/>
              </a:ext>
            </a:extLst>
          </p:cNvPr>
          <p:cNvCxnSpPr/>
          <p:nvPr/>
        </p:nvCxnSpPr>
        <p:spPr>
          <a:xfrm>
            <a:off x="6453809" y="758687"/>
            <a:ext cx="0" cy="58044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7342DF2-FB5E-5870-1C96-C8DF9FD3E0BB}"/>
              </a:ext>
            </a:extLst>
          </p:cNvPr>
          <p:cNvCxnSpPr>
            <a:cxnSpLocks/>
          </p:cNvCxnSpPr>
          <p:nvPr/>
        </p:nvCxnSpPr>
        <p:spPr>
          <a:xfrm>
            <a:off x="1391478" y="6566452"/>
            <a:ext cx="50623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A4774709-3D3C-42E6-80AA-AF8346ABA7F9}"/>
              </a:ext>
            </a:extLst>
          </p:cNvPr>
          <p:cNvCxnSpPr>
            <a:cxnSpLocks/>
          </p:cNvCxnSpPr>
          <p:nvPr/>
        </p:nvCxnSpPr>
        <p:spPr>
          <a:xfrm>
            <a:off x="1391479" y="795131"/>
            <a:ext cx="50623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ktangel 11">
            <a:extLst>
              <a:ext uri="{FF2B5EF4-FFF2-40B4-BE49-F238E27FC236}">
                <a16:creationId xmlns:a16="http://schemas.microsoft.com/office/drawing/2014/main" id="{409CC0A3-B2D3-BDAF-2CDA-6E5881D4A345}"/>
              </a:ext>
            </a:extLst>
          </p:cNvPr>
          <p:cNvSpPr/>
          <p:nvPr/>
        </p:nvSpPr>
        <p:spPr>
          <a:xfrm>
            <a:off x="225288" y="3720550"/>
            <a:ext cx="1166190" cy="1142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A93A64CC-847F-E7A7-F72B-C795C6711A26}"/>
              </a:ext>
            </a:extLst>
          </p:cNvPr>
          <p:cNvCxnSpPr/>
          <p:nvPr/>
        </p:nvCxnSpPr>
        <p:spPr>
          <a:xfrm>
            <a:off x="1417984" y="758687"/>
            <a:ext cx="0" cy="58044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 13">
            <a:extLst>
              <a:ext uri="{FF2B5EF4-FFF2-40B4-BE49-F238E27FC236}">
                <a16:creationId xmlns:a16="http://schemas.microsoft.com/office/drawing/2014/main" id="{3C4EB181-80A4-43BF-A8CB-075AD418ADCA}"/>
              </a:ext>
            </a:extLst>
          </p:cNvPr>
          <p:cNvSpPr/>
          <p:nvPr/>
        </p:nvSpPr>
        <p:spPr>
          <a:xfrm>
            <a:off x="318054" y="3392555"/>
            <a:ext cx="980659" cy="29155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62409EFE-DE8B-28E6-3058-7B2BCDF4100D}"/>
              </a:ext>
            </a:extLst>
          </p:cNvPr>
          <p:cNvSpPr txBox="1"/>
          <p:nvPr/>
        </p:nvSpPr>
        <p:spPr>
          <a:xfrm>
            <a:off x="4863546" y="713963"/>
            <a:ext cx="6559827" cy="452431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u="sng" dirty="0"/>
              <a:t>Graviditet</a:t>
            </a:r>
          </a:p>
          <a:p>
            <a:r>
              <a:rPr lang="sv-SE" dirty="0"/>
              <a:t>-Klicka på Ny, och fyll i de tomma fälten.</a:t>
            </a:r>
          </a:p>
          <a:p>
            <a:endParaRPr lang="sv-SE" dirty="0"/>
          </a:p>
          <a:p>
            <a:r>
              <a:rPr lang="sv-SE" dirty="0"/>
              <a:t>-Graviditets-id: Är det patientens första graviditet så skriver man 1. </a:t>
            </a:r>
            <a:r>
              <a:rPr lang="sv-SE" i="1" dirty="0"/>
              <a:t>Samma Graviditets-id använder man sedan i modulen för Förlossning och Barn. se kommande sidor</a:t>
            </a:r>
          </a:p>
          <a:p>
            <a:endParaRPr lang="sv-SE" dirty="0"/>
          </a:p>
          <a:p>
            <a:r>
              <a:rPr lang="sv-SE" dirty="0"/>
              <a:t>-Konstaterad graviditet: Här fyller man i datum när man på kliniken får vetskap om att patienten är gravid (ej konceptionsdatum)</a:t>
            </a:r>
          </a:p>
          <a:p>
            <a:endParaRPr lang="sv-SE" dirty="0"/>
          </a:p>
          <a:p>
            <a:r>
              <a:rPr lang="sv-SE" dirty="0"/>
              <a:t>-Planerat födelsedatum och dess beräkningsmetod. Dessa uppgifter kan man behöva få av patientens barnmorska.</a:t>
            </a:r>
          </a:p>
          <a:p>
            <a:r>
              <a:rPr lang="sv-SE" dirty="0"/>
              <a:t>-Även de övriga uppgifterna kan man behöva få av barnmorskan. </a:t>
            </a:r>
            <a:r>
              <a:rPr lang="sv-SE" i="1" dirty="0"/>
              <a:t>(se sista sidan för ett hjälpdokument)</a:t>
            </a:r>
          </a:p>
          <a:p>
            <a:endParaRPr lang="sv-SE" dirty="0"/>
          </a:p>
          <a:p>
            <a:r>
              <a:rPr lang="sv-SE" dirty="0"/>
              <a:t>Glöm inte klicka på Spara.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DF2328BB-F1CB-04ED-A691-8ECD27DD5B3E}"/>
              </a:ext>
            </a:extLst>
          </p:cNvPr>
          <p:cNvSpPr txBox="1"/>
          <p:nvPr/>
        </p:nvSpPr>
        <p:spPr>
          <a:xfrm>
            <a:off x="225288" y="39685"/>
            <a:ext cx="1958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Gravid</a:t>
            </a:r>
          </a:p>
        </p:txBody>
      </p:sp>
    </p:spTree>
    <p:extLst>
      <p:ext uri="{BB962C8B-B14F-4D97-AF65-F5344CB8AC3E}">
        <p14:creationId xmlns:p14="http://schemas.microsoft.com/office/powerpoint/2010/main" val="582405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654D5020-D981-B211-5A0B-F9CF06B77AED}"/>
              </a:ext>
            </a:extLst>
          </p:cNvPr>
          <p:cNvSpPr txBox="1"/>
          <p:nvPr/>
        </p:nvSpPr>
        <p:spPr>
          <a:xfrm>
            <a:off x="225288" y="39685"/>
            <a:ext cx="1958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Gravid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AD3EB0B-5F79-9EFB-F7A9-688D7B73E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6" t="31375" r="48192" b="10955"/>
          <a:stretch/>
        </p:blipFill>
        <p:spPr>
          <a:xfrm>
            <a:off x="398584" y="900332"/>
            <a:ext cx="5697416" cy="395302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071A0DEC-F1FE-A061-979A-62F6B9E0AC64}"/>
              </a:ext>
            </a:extLst>
          </p:cNvPr>
          <p:cNvSpPr txBox="1"/>
          <p:nvPr/>
        </p:nvSpPr>
        <p:spPr>
          <a:xfrm>
            <a:off x="5576107" y="1445681"/>
            <a:ext cx="3952205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u="sng" dirty="0"/>
              <a:t>Förlossning</a:t>
            </a:r>
          </a:p>
          <a:p>
            <a:r>
              <a:rPr lang="sv-SE" dirty="0"/>
              <a:t>-Klicka på Ny, och fyll i de tomma fälten.</a:t>
            </a:r>
          </a:p>
          <a:p>
            <a:endParaRPr lang="sv-SE" dirty="0"/>
          </a:p>
          <a:p>
            <a:r>
              <a:rPr lang="sv-SE" dirty="0"/>
              <a:t>Graviditets-id = samma nr som fylldes i, i modulen Graviditet. </a:t>
            </a:r>
            <a:r>
              <a:rPr lang="sv-SE" i="1" dirty="0"/>
              <a:t>Se föregående sida</a:t>
            </a:r>
          </a:p>
          <a:p>
            <a:endParaRPr lang="sv-SE" dirty="0"/>
          </a:p>
          <a:p>
            <a:r>
              <a:rPr lang="sv-SE" dirty="0"/>
              <a:t>Även för dessa uppgifter kan man behöva ha barnmorskans hjälp. </a:t>
            </a:r>
            <a:r>
              <a:rPr lang="sv-SE" i="1" dirty="0"/>
              <a:t>(se sista sidan för ett hjälpdokument)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3020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B9DF7B4-55CC-149D-7F5A-BF7239F23A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2" t="35742" r="48478" b="7033"/>
          <a:stretch/>
        </p:blipFill>
        <p:spPr>
          <a:xfrm>
            <a:off x="225288" y="501350"/>
            <a:ext cx="5685182" cy="392264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44B9377F-F43D-5E8B-0760-BE04A64885BB}"/>
              </a:ext>
            </a:extLst>
          </p:cNvPr>
          <p:cNvSpPr txBox="1"/>
          <p:nvPr/>
        </p:nvSpPr>
        <p:spPr>
          <a:xfrm>
            <a:off x="225288" y="39685"/>
            <a:ext cx="1958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Gravid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89D4E1EC-B12F-E063-F1C9-E9D6919DE01E}"/>
              </a:ext>
            </a:extLst>
          </p:cNvPr>
          <p:cNvSpPr/>
          <p:nvPr/>
        </p:nvSpPr>
        <p:spPr>
          <a:xfrm>
            <a:off x="182667" y="3625182"/>
            <a:ext cx="109993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B49CCD7-3FF1-1932-624C-719673645C47}"/>
              </a:ext>
            </a:extLst>
          </p:cNvPr>
          <p:cNvSpPr txBox="1"/>
          <p:nvPr/>
        </p:nvSpPr>
        <p:spPr>
          <a:xfrm>
            <a:off x="4882222" y="312146"/>
            <a:ext cx="3967366" cy="286232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u="sng" dirty="0"/>
              <a:t>Barn</a:t>
            </a:r>
          </a:p>
          <a:p>
            <a:r>
              <a:rPr lang="sv-SE" dirty="0"/>
              <a:t>-Klicka på Ny, och fyll i de tomma fälten.</a:t>
            </a:r>
          </a:p>
          <a:p>
            <a:endParaRPr lang="sv-SE" u="sng" dirty="0"/>
          </a:p>
          <a:p>
            <a:r>
              <a:rPr lang="sv-SE" dirty="0"/>
              <a:t>-Graviditets-id= samma som fylldes i, i modulerna Graviditet och Förlossning</a:t>
            </a:r>
          </a:p>
          <a:p>
            <a:endParaRPr lang="sv-SE" dirty="0"/>
          </a:p>
          <a:p>
            <a:r>
              <a:rPr lang="sv-SE" dirty="0"/>
              <a:t>-Barn-id: hör ihop med varje graviditet. Får kvinnan ett barn efter den aktuella graviditeten så är Barn-id alltid =1.</a:t>
            </a:r>
          </a:p>
          <a:p>
            <a:r>
              <a:rPr lang="sv-SE" i="1" dirty="0"/>
              <a:t>Se ex nedan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1C27445-EE88-2C5A-D309-EEC5DA8C11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99" t="36322" r="65326" b="36225"/>
          <a:stretch/>
        </p:blipFill>
        <p:spPr>
          <a:xfrm>
            <a:off x="3945833" y="4885659"/>
            <a:ext cx="1789043" cy="1881807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C6A01FC5-0455-64A3-4C2E-2743576434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82" t="36515" r="65544" b="36032"/>
          <a:stretch/>
        </p:blipFill>
        <p:spPr>
          <a:xfrm>
            <a:off x="6100203" y="4920871"/>
            <a:ext cx="1789043" cy="1881807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27812DC5-8CE6-A9D2-CA4E-EDF6CE70160B}"/>
              </a:ext>
            </a:extLst>
          </p:cNvPr>
          <p:cNvSpPr txBox="1"/>
          <p:nvPr/>
        </p:nvSpPr>
        <p:spPr>
          <a:xfrm>
            <a:off x="3962400" y="4622561"/>
            <a:ext cx="205408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Första graviditeten </a:t>
            </a:r>
          </a:p>
          <a:p>
            <a:r>
              <a:rPr lang="sv-SE" dirty="0"/>
              <a:t>Ett barn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BB3CAD85-19C2-4768-A0B9-357B0CE7B1A5}"/>
              </a:ext>
            </a:extLst>
          </p:cNvPr>
          <p:cNvSpPr txBox="1"/>
          <p:nvPr/>
        </p:nvSpPr>
        <p:spPr>
          <a:xfrm>
            <a:off x="6096000" y="4622561"/>
            <a:ext cx="205408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Andra graviditeten </a:t>
            </a:r>
          </a:p>
          <a:p>
            <a:r>
              <a:rPr lang="sv-SE" dirty="0"/>
              <a:t>Ett barn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73094885-EED2-A43F-2F7E-3B80C30695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99" t="36322" r="65326" b="36225"/>
          <a:stretch/>
        </p:blipFill>
        <p:spPr>
          <a:xfrm>
            <a:off x="8512419" y="4976193"/>
            <a:ext cx="1789043" cy="1881807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8F26D70F-5979-AEB7-809D-044908DCD8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783" t="36516" r="65543" b="36839"/>
          <a:stretch/>
        </p:blipFill>
        <p:spPr>
          <a:xfrm>
            <a:off x="10402957" y="5003853"/>
            <a:ext cx="1789043" cy="1826485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0CE451AD-8BB4-B0B0-B20C-54F3DF4394B8}"/>
              </a:ext>
            </a:extLst>
          </p:cNvPr>
          <p:cNvSpPr txBox="1"/>
          <p:nvPr/>
        </p:nvSpPr>
        <p:spPr>
          <a:xfrm>
            <a:off x="8574315" y="4423994"/>
            <a:ext cx="345429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Första graviditeten </a:t>
            </a:r>
          </a:p>
          <a:p>
            <a:r>
              <a:rPr lang="sv-SE" dirty="0"/>
              <a:t>Tvillingar Barn1 + Barn2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688860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13215D9-825E-4230-807F-966D9ED009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80" t="23949" r="10871" b="42798"/>
          <a:stretch/>
        </p:blipFill>
        <p:spPr>
          <a:xfrm>
            <a:off x="196286" y="434057"/>
            <a:ext cx="8452134" cy="244043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FA57567B-AF94-408F-9C3C-76BBFA06BE23}"/>
              </a:ext>
            </a:extLst>
          </p:cNvPr>
          <p:cNvSpPr txBox="1"/>
          <p:nvPr/>
        </p:nvSpPr>
        <p:spPr>
          <a:xfrm>
            <a:off x="9130747" y="418644"/>
            <a:ext cx="2531165" cy="286232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Efter att graviditeten avslutats ändrar man på Basdatasidan till Tidigare.</a:t>
            </a:r>
          </a:p>
          <a:p>
            <a:endParaRPr lang="sv-SE" dirty="0"/>
          </a:p>
          <a:p>
            <a:r>
              <a:rPr lang="sv-SE" dirty="0"/>
              <a:t>Vid ny graviditet ändrar man igen till Pågående och fyller i nya uppgifter på sida Gravid.</a:t>
            </a:r>
          </a:p>
          <a:p>
            <a:endParaRPr lang="sv-SE" dirty="0"/>
          </a:p>
        </p:txBody>
      </p:sp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765BC004-D0C6-407B-A8FD-98120183867C}"/>
              </a:ext>
            </a:extLst>
          </p:cNvPr>
          <p:cNvCxnSpPr>
            <a:cxnSpLocks/>
          </p:cNvCxnSpPr>
          <p:nvPr/>
        </p:nvCxnSpPr>
        <p:spPr>
          <a:xfrm flipH="1">
            <a:off x="6652591" y="1409155"/>
            <a:ext cx="2478156" cy="790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ruta 7">
            <a:extLst>
              <a:ext uri="{FF2B5EF4-FFF2-40B4-BE49-F238E27FC236}">
                <a16:creationId xmlns:a16="http://schemas.microsoft.com/office/drawing/2014/main" id="{EB99485C-1807-4AED-8078-8F1E7848C9F0}"/>
              </a:ext>
            </a:extLst>
          </p:cNvPr>
          <p:cNvSpPr txBox="1"/>
          <p:nvPr/>
        </p:nvSpPr>
        <p:spPr>
          <a:xfrm>
            <a:off x="9130747" y="4124382"/>
            <a:ext cx="2252870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På Grafsidan visas patientens graviditeter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3694D8B8-0B17-3A15-1F72-AA2D604D13E3}"/>
              </a:ext>
            </a:extLst>
          </p:cNvPr>
          <p:cNvSpPr txBox="1"/>
          <p:nvPr/>
        </p:nvSpPr>
        <p:spPr>
          <a:xfrm>
            <a:off x="122135" y="0"/>
            <a:ext cx="3154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Basdata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5562C96-B0F8-9576-7988-A13A9AA840F8}"/>
              </a:ext>
            </a:extLst>
          </p:cNvPr>
          <p:cNvSpPr txBox="1"/>
          <p:nvPr/>
        </p:nvSpPr>
        <p:spPr>
          <a:xfrm>
            <a:off x="225655" y="3400335"/>
            <a:ext cx="3154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Grafen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4AD128D9-8AA3-DCA3-0088-99814C3945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48" t="22474" r="22727" b="56820"/>
          <a:stretch/>
        </p:blipFill>
        <p:spPr>
          <a:xfrm>
            <a:off x="238907" y="4173753"/>
            <a:ext cx="8452134" cy="14193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AD1B2417-DF97-5277-C096-C043998F4A94}"/>
              </a:ext>
            </a:extLst>
          </p:cNvPr>
          <p:cNvCxnSpPr>
            <a:stCxn id="8" idx="1"/>
          </p:cNvCxnSpPr>
          <p:nvPr/>
        </p:nvCxnSpPr>
        <p:spPr>
          <a:xfrm flipH="1">
            <a:off x="7891669" y="4586047"/>
            <a:ext cx="1239078" cy="622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029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8394F24-ABED-4944-3D0E-7C6079CC4C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5" t="25882" r="9565" b="22499"/>
          <a:stretch/>
        </p:blipFill>
        <p:spPr>
          <a:xfrm>
            <a:off x="384313" y="185530"/>
            <a:ext cx="10363200" cy="3538331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A8D17DB9-5077-CB26-2486-4A36F1666E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26" t="46762" r="8587" b="12252"/>
          <a:stretch/>
        </p:blipFill>
        <p:spPr>
          <a:xfrm>
            <a:off x="344556" y="3697357"/>
            <a:ext cx="10495722" cy="2809461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3DB0C3B5-A62C-B512-9095-054D2062D239}"/>
              </a:ext>
            </a:extLst>
          </p:cNvPr>
          <p:cNvSpPr/>
          <p:nvPr/>
        </p:nvSpPr>
        <p:spPr>
          <a:xfrm>
            <a:off x="344556" y="185530"/>
            <a:ext cx="10707757" cy="648694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3792BA4-73B3-0557-E664-1D27DC953CF2}"/>
              </a:ext>
            </a:extLst>
          </p:cNvPr>
          <p:cNvSpPr txBox="1"/>
          <p:nvPr/>
        </p:nvSpPr>
        <p:spPr>
          <a:xfrm>
            <a:off x="9627704" y="971947"/>
            <a:ext cx="2425147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Exempel på en ifylld Gravid-sida</a:t>
            </a:r>
          </a:p>
        </p:txBody>
      </p:sp>
    </p:spTree>
    <p:extLst>
      <p:ext uri="{BB962C8B-B14F-4D97-AF65-F5344CB8AC3E}">
        <p14:creationId xmlns:p14="http://schemas.microsoft.com/office/powerpoint/2010/main" val="150281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, kvitto, skärmbild, Parallell&#10;&#10;Automatiskt genererad beskrivning">
            <a:extLst>
              <a:ext uri="{FF2B5EF4-FFF2-40B4-BE49-F238E27FC236}">
                <a16:creationId xmlns:a16="http://schemas.microsoft.com/office/drawing/2014/main" id="{B0A598C7-4B8C-7195-8011-DDAE5E2AD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788" y="0"/>
            <a:ext cx="4662423" cy="68580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09C02A87-1075-046F-C193-1DF24EDA25D9}"/>
              </a:ext>
            </a:extLst>
          </p:cNvPr>
          <p:cNvSpPr txBox="1"/>
          <p:nvPr/>
        </p:nvSpPr>
        <p:spPr>
          <a:xfrm>
            <a:off x="506437" y="351692"/>
            <a:ext cx="2638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Att fråga barnmorskan om</a:t>
            </a:r>
          </a:p>
        </p:txBody>
      </p:sp>
    </p:spTree>
    <p:extLst>
      <p:ext uri="{BB962C8B-B14F-4D97-AF65-F5344CB8AC3E}">
        <p14:creationId xmlns:p14="http://schemas.microsoft.com/office/powerpoint/2010/main" val="1363721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316</Words>
  <Application>Microsoft Macintosh PowerPoint</Application>
  <PresentationFormat>Bredbild</PresentationFormat>
  <Paragraphs>52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InfCareHIV Guide Graviditet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Lena Mattsson</dc:creator>
  <cp:lastModifiedBy>Christina Carlander</cp:lastModifiedBy>
  <cp:revision>72</cp:revision>
  <dcterms:created xsi:type="dcterms:W3CDTF">2020-02-14T13:51:12Z</dcterms:created>
  <dcterms:modified xsi:type="dcterms:W3CDTF">2024-01-16T05:34:34Z</dcterms:modified>
</cp:coreProperties>
</file>